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730FBA7-50F4-4783-A4B7-BDAEC1B31852}">
  <a:tblStyle styleId="{5730FBA7-50F4-4783-A4B7-BDAEC1B3185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0a43ee86c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0a43ee86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20a43ee86c_1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20a43ee86c_1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20a43ee86c_1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20a43ee86c_1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20a43ee86c_1_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20a43ee86c_1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320a43ee86c_1_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320a43ee86c_1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a4868e069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a4868e069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a4868e069c_0_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a4868e069c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a4868e069c_0_1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2a4868e069c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8.png"/><Relationship Id="rId6"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Causes of WWI Primary Source Sort</a:t>
            </a:r>
            <a:endParaRPr sz="20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83888"/>
            <a:ext cx="65838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Organize the documents below into different categories that you think were the main causes of WWI.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sz="1200">
              <a:solidFill>
                <a:schemeClr val="dk1"/>
              </a:solidFill>
              <a:latin typeface="Halant"/>
              <a:ea typeface="Halant"/>
              <a:cs typeface="Halant"/>
              <a:sym typeface="Halant"/>
            </a:endParaRPr>
          </a:p>
        </p:txBody>
      </p:sp>
      <p:sp>
        <p:nvSpPr>
          <p:cNvPr id="105" name="Google Shape;105;p25"/>
          <p:cNvSpPr txBox="1"/>
          <p:nvPr/>
        </p:nvSpPr>
        <p:spPr>
          <a:xfrm>
            <a:off x="910200" y="1598075"/>
            <a:ext cx="5952000" cy="169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Document 1-Dual Alliance: October 7, 1879 (Agreement between Germany and Austria-Hungary to protect each other from Russian aggression)</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Should, contrary to their hope, and against the loyal desire of the two High Contracting Parties, one of the two Empires be attacked by Russia the High Contracting Parties are bound to come to the assistance one of the other with the whole war strength of their Empires, and accordingly only to conclude peace together and upon mutual agreement.</a:t>
            </a:r>
            <a:endParaRPr sz="1200">
              <a:solidFill>
                <a:schemeClr val="dk1"/>
              </a:solidFill>
              <a:latin typeface="Inter"/>
              <a:ea typeface="Inter"/>
              <a:cs typeface="Inter"/>
              <a:sym typeface="Inter"/>
            </a:endParaRPr>
          </a:p>
        </p:txBody>
      </p:sp>
      <p:sp>
        <p:nvSpPr>
          <p:cNvPr id="106" name="Google Shape;106;p25"/>
          <p:cNvSpPr txBox="1"/>
          <p:nvPr/>
        </p:nvSpPr>
        <p:spPr>
          <a:xfrm>
            <a:off x="910200" y="3473000"/>
            <a:ext cx="5952000" cy="3599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Document 2- Franco Russian Alliance Military Convention: August 18, 1892 (Alliance between France and Russia)</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France and Russia, being animated by a common desire to preserve peace, and having no other object than to meet the necessities of a defensive war, provoked by an attack of the forces of the Triple Alliance against either of them, have agreed upon the following provisions: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1. If France is attacked by Germany, or by Italy supported by Germany, Russia shall employ all her available forces to attack Germany.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If Russia is attacked by Germany, or by Austria supported by Germany, France shall employ all her available forces to attack Germany.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 In case the forces of the Triple Alliance, or of any one of the Powers belonging to it, should be mobilized, France and Russia, at the first news of this event and without previous agreement being necessary, shall mobilize immediately and simultaneously the whole of their forces, and shall transport them as far as possible to their frontiers.</a:t>
            </a:r>
            <a:endParaRPr sz="1200">
              <a:solidFill>
                <a:schemeClr val="dk1"/>
              </a:solidFill>
              <a:latin typeface="Inter"/>
              <a:ea typeface="Inter"/>
              <a:cs typeface="Inter"/>
              <a:sym typeface="Inter"/>
            </a:endParaRPr>
          </a:p>
        </p:txBody>
      </p:sp>
      <p:sp>
        <p:nvSpPr>
          <p:cNvPr id="107" name="Google Shape;107;p25"/>
          <p:cNvSpPr txBox="1"/>
          <p:nvPr/>
        </p:nvSpPr>
        <p:spPr>
          <a:xfrm>
            <a:off x="910200" y="7256525"/>
            <a:ext cx="5952000" cy="200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Document 3-Telegram between Kaiser Wilhelm II and Tsar Nicholas II: July 29, 1914, 1am</a:t>
            </a:r>
            <a:endParaRPr sz="1200">
              <a:solidFill>
                <a:schemeClr val="dk1"/>
              </a:solidFill>
              <a:latin typeface="Halant"/>
              <a:ea typeface="Halant"/>
              <a:cs typeface="Halant"/>
              <a:sym typeface="Halant"/>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Am glad you are back. In this serious moment, I appeal to you to help me. An ignoble war has been declared to a weak country. The indignation in Russia shared fully by me is enormous. I foresee that very soon I shall be overwhelmed by the pressure forced upon me and be forced to take extreme measures which will lead to war. To try and avoid such a calamity as a European war I beg you in the name of our old friendship to do what you can to stop your allies from going too far.</a:t>
            </a:r>
            <a:endParaRPr sz="1200">
              <a:solidFill>
                <a:schemeClr val="dk1"/>
              </a:solidFill>
              <a:latin typeface="Inter"/>
              <a:ea typeface="Inter"/>
              <a:cs typeface="Inter"/>
              <a:sym typeface="Inter"/>
            </a:endParaRPr>
          </a:p>
        </p:txBody>
      </p:sp>
      <p:sp>
        <p:nvSpPr>
          <p:cNvPr id="108" name="Google Shape;108;p25"/>
          <p:cNvSpPr txBox="1"/>
          <p:nvPr/>
        </p:nvSpPr>
        <p:spPr>
          <a:xfrm>
            <a:off x="338625" y="623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Causes of WWI Primary Source Sort</a:t>
            </a:r>
            <a:endParaRPr sz="2000">
              <a:solidFill>
                <a:schemeClr val="dk1"/>
              </a:solidFill>
              <a:latin typeface="Halant"/>
              <a:ea typeface="Halant"/>
              <a:cs typeface="Halant"/>
              <a:sym typeface="Halant"/>
            </a:endParaRPr>
          </a:p>
        </p:txBody>
      </p:sp>
      <p:pic>
        <p:nvPicPr>
          <p:cNvPr id="114" name="Google Shape;114;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5" name="Google Shape;11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7" name="Google Shape;117;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8" name="Google Shape;118;p26"/>
          <p:cNvSpPr txBox="1"/>
          <p:nvPr/>
        </p:nvSpPr>
        <p:spPr>
          <a:xfrm>
            <a:off x="594300" y="655288"/>
            <a:ext cx="65838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Organize the documents below into different categories that you think were the main causes of WWI.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sz="1200">
              <a:solidFill>
                <a:schemeClr val="dk1"/>
              </a:solidFill>
              <a:latin typeface="Halant"/>
              <a:ea typeface="Halant"/>
              <a:cs typeface="Halant"/>
              <a:sym typeface="Halant"/>
            </a:endParaRPr>
          </a:p>
        </p:txBody>
      </p:sp>
      <p:sp>
        <p:nvSpPr>
          <p:cNvPr id="119" name="Google Shape;119;p26"/>
          <p:cNvSpPr txBox="1"/>
          <p:nvPr/>
        </p:nvSpPr>
        <p:spPr>
          <a:xfrm>
            <a:off x="910200" y="1369475"/>
            <a:ext cx="5952000" cy="3951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Document 4- Eyewitness Account by Franz von Harrach, bodyguard to Archduke Franz Ferdinand</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the car quickly reversed, a thin stream of blood spurted from His Highness's mouth onto my right check.  As I was pulling out my handkerchief to wipe the blood away from his mouth, the Duchess cried out to him, "For God's sake!  What has happened to you?"</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that she slid off the seat and lay on the floor of the car, with her face between his knees.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 had no idea that she too was hit and thought she had simply fainted with fright.  Then I heard His Imperial Highness say, "Sophie, Sophie, don't die.  Stay alive for the children!"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that, I seized the Archduke by the collar of his uniform, to stop his head dropping forward and asked him if he was in great pain.  He answered me quite distinctly, "It is nothing!"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His face began to twist somewhat but he went on repeating, six or seven times, ever more faintly as he gradually lost consciousness, "It's nothing!"</a:t>
            </a:r>
            <a:endParaRPr sz="1200">
              <a:solidFill>
                <a:schemeClr val="dk1"/>
              </a:solidFill>
              <a:latin typeface="Inter"/>
              <a:ea typeface="Inter"/>
              <a:cs typeface="Inter"/>
              <a:sym typeface="Inter"/>
            </a:endParaRPr>
          </a:p>
        </p:txBody>
      </p:sp>
      <p:sp>
        <p:nvSpPr>
          <p:cNvPr id="120" name="Google Shape;120;p26"/>
          <p:cNvSpPr txBox="1"/>
          <p:nvPr/>
        </p:nvSpPr>
        <p:spPr>
          <a:xfrm>
            <a:off x="910250" y="5536700"/>
            <a:ext cx="5952000" cy="1614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Document 5- Clemenceau Calls France to Arms: Paris, France, August 5 1914</a:t>
            </a:r>
            <a:endParaRPr sz="1200">
              <a:solidFill>
                <a:schemeClr val="dk1"/>
              </a:solidFill>
              <a:latin typeface="Halant"/>
              <a:ea typeface="Halant"/>
              <a:cs typeface="Halant"/>
              <a:sym typeface="Halant"/>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now to arms, all of us! I have seen weeping among those who cannot go first. Everyone's turn will come. There will not be a child of our land who will not have a part in the enormous struggle. To die is nothing. We must win. And for that we need all men's power. The weakest will have his share of glory. There come times, in the lives of peoples, when there passes over them a tempest of heroic action.</a:t>
            </a:r>
            <a:endParaRPr sz="1200">
              <a:solidFill>
                <a:schemeClr val="dk1"/>
              </a:solidFill>
              <a:latin typeface="Inter"/>
              <a:ea typeface="Inter"/>
              <a:cs typeface="Inter"/>
              <a:sym typeface="Inter"/>
            </a:endParaRPr>
          </a:p>
        </p:txBody>
      </p:sp>
      <p:sp>
        <p:nvSpPr>
          <p:cNvPr id="121" name="Google Shape;121;p26"/>
          <p:cNvSpPr txBox="1"/>
          <p:nvPr/>
        </p:nvSpPr>
        <p:spPr>
          <a:xfrm>
            <a:off x="910200" y="7366925"/>
            <a:ext cx="5952000" cy="1445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Document 6- Emile Zola, French Writer, 1891</a:t>
            </a:r>
            <a:endParaRPr sz="1200">
              <a:solidFill>
                <a:schemeClr val="dk1"/>
              </a:solidFill>
              <a:latin typeface="Halant"/>
              <a:ea typeface="Halant"/>
              <a:cs typeface="Halant"/>
              <a:sym typeface="Halant"/>
            </a:endParaRPr>
          </a:p>
          <a:p>
            <a:pPr indent="0" lvl="0" marL="0" rtl="0" algn="ctr">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Would not the end of war be the end of humanity? War is life itself.  Nothing exists in nature, is born, grows or multiplies except by combat.  We must eat and be eaten so that the world may live. It is only warlike nations which have prospered; a nation dies as soon as it disarms. War is the school of discipline, sacrifice and courage.</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Causes of WWI Primary Source Sort</a:t>
            </a:r>
            <a:endParaRPr sz="2000">
              <a:solidFill>
                <a:schemeClr val="dk1"/>
              </a:solidFill>
              <a:latin typeface="Halant"/>
              <a:ea typeface="Halant"/>
              <a:cs typeface="Halant"/>
              <a:sym typeface="Halant"/>
            </a:endParaRPr>
          </a:p>
        </p:txBody>
      </p:sp>
      <p:pic>
        <p:nvPicPr>
          <p:cNvPr id="127" name="Google Shape;127;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8" name="Google Shape;128;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9" name="Google Shape;129;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0" name="Google Shape;130;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1" name="Google Shape;131;p27"/>
          <p:cNvSpPr txBox="1"/>
          <p:nvPr/>
        </p:nvSpPr>
        <p:spPr>
          <a:xfrm>
            <a:off x="594300" y="655288"/>
            <a:ext cx="65838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Organize the documents below into different categories that you think were the main causes of WWI.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sz="1200">
              <a:solidFill>
                <a:schemeClr val="dk1"/>
              </a:solidFill>
              <a:latin typeface="Halant"/>
              <a:ea typeface="Halant"/>
              <a:cs typeface="Halant"/>
              <a:sym typeface="Halant"/>
            </a:endParaRPr>
          </a:p>
        </p:txBody>
      </p:sp>
      <p:sp>
        <p:nvSpPr>
          <p:cNvPr id="132" name="Google Shape;132;p27"/>
          <p:cNvSpPr txBox="1"/>
          <p:nvPr/>
        </p:nvSpPr>
        <p:spPr>
          <a:xfrm>
            <a:off x="910250" y="1193300"/>
            <a:ext cx="5952000" cy="435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Document 7- The Narodna Odbrana Agenda, 1911 (Serbian secret terrorist organization)</a:t>
            </a:r>
            <a:endParaRPr sz="1200">
              <a:solidFill>
                <a:schemeClr val="dk1"/>
              </a:solidFill>
              <a:latin typeface="Halant"/>
              <a:ea typeface="Halant"/>
              <a:cs typeface="Halant"/>
              <a:sym typeface="Halant"/>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annexation [of Bosnia and Herzegovina] was only one of the blows which the enemies of Serbia have aimed at this land. Many blows preceded it, and many will follow it. Work and preparation are necessary so that a new attack may not find Serbia equally unprepared.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object assigned to the work to be done by the people of every class is the preparation for war in all forms of national work, corresponding to the requirements of the present day. This is to be effected through strengthening of the national consciousness, bodily exercises, increase of material and bodily well-being, cultural improvements, etc. A new blow, like that of the annexation, must be met by a new Serbia, in which every Serbian, from child to greybeard, is a rifleman.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old Turks of the South gradually disappear and only a part of our people suffer under their rule. But new Turks come from the North, more fearful and dangerous than the old; stronger in civilization and more advanced economically, our northern enemies come against us. They want to take our freedom and our language from us and to crush us. We can already feel the presages of the struggle which approaches in that quarter. The Serbian people are faced by the question 'to be or not to be?'</a:t>
            </a:r>
            <a:endParaRPr sz="1200">
              <a:solidFill>
                <a:schemeClr val="dk1"/>
              </a:solidFill>
              <a:latin typeface="Inter"/>
              <a:ea typeface="Inter"/>
              <a:cs typeface="Inter"/>
              <a:sym typeface="Inter"/>
            </a:endParaRPr>
          </a:p>
        </p:txBody>
      </p:sp>
      <p:sp>
        <p:nvSpPr>
          <p:cNvPr id="133" name="Google Shape;133;p27"/>
          <p:cNvSpPr txBox="1"/>
          <p:nvPr/>
        </p:nvSpPr>
        <p:spPr>
          <a:xfrm>
            <a:off x="910250" y="5765300"/>
            <a:ext cx="5952000" cy="210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Document 8- Newspaper run by Sergio Dragutin Dimitrevic, head of Serbian military intelligence and founder of the secret society, “Union or Death” (called “The Black Hand” by its opponents”), 1912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war between Serbia and Austria ... is inevitable. If Serbia wants to live in honor, she can only do this by war. This war is determined by our obligation to our traditions and the world of culture. This war derives from the duty of our race which will not permit itself to be assimilated. This war must bring about the eternal freedom of Serbia, of the South Slavs, of the Balkan peoples. Our whole race must stand together to halt the onslaught of these aliens from the north.</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sp>
        <p:nvSpPr>
          <p:cNvPr id="138" name="Google Shape;138;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Causes of WWI Primary Source Sort</a:t>
            </a:r>
            <a:endParaRPr sz="2000">
              <a:solidFill>
                <a:schemeClr val="dk1"/>
              </a:solidFill>
              <a:latin typeface="Halant"/>
              <a:ea typeface="Halant"/>
              <a:cs typeface="Halant"/>
              <a:sym typeface="Halant"/>
            </a:endParaRPr>
          </a:p>
        </p:txBody>
      </p:sp>
      <p:pic>
        <p:nvPicPr>
          <p:cNvPr id="139" name="Google Shape;139;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2" name="Google Shape;142;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3" name="Google Shape;143;p28"/>
          <p:cNvSpPr txBox="1"/>
          <p:nvPr/>
        </p:nvSpPr>
        <p:spPr>
          <a:xfrm>
            <a:off x="594300" y="655288"/>
            <a:ext cx="65838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Organize the documents below into different categories that you think were the main causes of WWI.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sz="1200">
              <a:solidFill>
                <a:schemeClr val="dk1"/>
              </a:solidFill>
              <a:latin typeface="Halant"/>
              <a:ea typeface="Halant"/>
              <a:cs typeface="Halant"/>
              <a:sym typeface="Halant"/>
            </a:endParaRPr>
          </a:p>
        </p:txBody>
      </p:sp>
      <p:sp>
        <p:nvSpPr>
          <p:cNvPr id="144" name="Google Shape;144;p28"/>
          <p:cNvSpPr txBox="1"/>
          <p:nvPr/>
        </p:nvSpPr>
        <p:spPr>
          <a:xfrm>
            <a:off x="910250" y="1193300"/>
            <a:ext cx="5952000" cy="435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Document 9- Photograph of the Crowd Outside of Buckingham Palace Cheering After Announcement of Declaration of War Against Germany, August 4, 1914</a:t>
            </a:r>
            <a:endParaRPr sz="1200">
              <a:solidFill>
                <a:schemeClr val="dk1"/>
              </a:solidFill>
              <a:latin typeface="Halant"/>
              <a:ea typeface="Halant"/>
              <a:cs typeface="Halant"/>
              <a:sym typeface="Halant"/>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p:txBody>
      </p:sp>
      <p:pic>
        <p:nvPicPr>
          <p:cNvPr id="145" name="Google Shape;145;p28"/>
          <p:cNvPicPr preferRelativeResize="0"/>
          <p:nvPr/>
        </p:nvPicPr>
        <p:blipFill>
          <a:blip r:embed="rId5">
            <a:alphaModFix/>
          </a:blip>
          <a:stretch>
            <a:fillRect/>
          </a:stretch>
        </p:blipFill>
        <p:spPr>
          <a:xfrm>
            <a:off x="1331687" y="1825100"/>
            <a:ext cx="5109025" cy="3467049"/>
          </a:xfrm>
          <a:prstGeom prst="rect">
            <a:avLst/>
          </a:prstGeom>
          <a:noFill/>
          <a:ln>
            <a:noFill/>
          </a:ln>
        </p:spPr>
      </p:pic>
      <p:sp>
        <p:nvSpPr>
          <p:cNvPr id="146" name="Google Shape;146;p28"/>
          <p:cNvSpPr txBox="1"/>
          <p:nvPr/>
        </p:nvSpPr>
        <p:spPr>
          <a:xfrm>
            <a:off x="910250" y="5765300"/>
            <a:ext cx="5952000" cy="210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Document 10- Russian National Anthem, 1833-1917</a:t>
            </a:r>
            <a:endParaRPr sz="1200">
              <a:solidFill>
                <a:schemeClr val="dk1"/>
              </a:solidFill>
              <a:latin typeface="Halant"/>
              <a:ea typeface="Halant"/>
              <a:cs typeface="Halant"/>
              <a:sym typeface="Halant"/>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God Save The Tsar!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God save the noble Tsar!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Long may he live, in power,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happiness,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peace to reign!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Dread of his enemies,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Faith's sure defender,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God save the Tsar!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(repeat previous three lines)</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0" name="Shape 150"/>
        <p:cNvGrpSpPr/>
        <p:nvPr/>
      </p:nvGrpSpPr>
      <p:grpSpPr>
        <a:xfrm>
          <a:off x="0" y="0"/>
          <a:ext cx="0" cy="0"/>
          <a:chOff x="0" y="0"/>
          <a:chExt cx="0" cy="0"/>
        </a:xfrm>
      </p:grpSpPr>
      <p:sp>
        <p:nvSpPr>
          <p:cNvPr id="151" name="Google Shape;151;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Causes of WWI Primary Source Sort</a:t>
            </a:r>
            <a:endParaRPr sz="2000">
              <a:solidFill>
                <a:schemeClr val="dk1"/>
              </a:solidFill>
              <a:latin typeface="Halant"/>
              <a:ea typeface="Halant"/>
              <a:cs typeface="Halant"/>
              <a:sym typeface="Halant"/>
            </a:endParaRPr>
          </a:p>
        </p:txBody>
      </p:sp>
      <p:pic>
        <p:nvPicPr>
          <p:cNvPr id="152" name="Google Shape;152;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3" name="Google Shape;153;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4" name="Google Shape;154;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5" name="Google Shape;155;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6" name="Google Shape;156;p29"/>
          <p:cNvSpPr txBox="1"/>
          <p:nvPr/>
        </p:nvSpPr>
        <p:spPr>
          <a:xfrm>
            <a:off x="594300" y="655288"/>
            <a:ext cx="65838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Organize the documents below into different categories that you think were the main causes of WWI.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sz="1200">
              <a:solidFill>
                <a:schemeClr val="dk1"/>
              </a:solidFill>
              <a:latin typeface="Halant"/>
              <a:ea typeface="Halant"/>
              <a:cs typeface="Halant"/>
              <a:sym typeface="Halant"/>
            </a:endParaRPr>
          </a:p>
        </p:txBody>
      </p:sp>
      <p:sp>
        <p:nvSpPr>
          <p:cNvPr id="157" name="Google Shape;157;p29"/>
          <p:cNvSpPr txBox="1"/>
          <p:nvPr/>
        </p:nvSpPr>
        <p:spPr>
          <a:xfrm>
            <a:off x="910250" y="1193300"/>
            <a:ext cx="5952000" cy="2851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Document 11- </a:t>
            </a:r>
            <a:r>
              <a:rPr lang="en" sz="1200">
                <a:solidFill>
                  <a:schemeClr val="dk1"/>
                </a:solidFill>
                <a:latin typeface="Halant"/>
                <a:ea typeface="Halant"/>
                <a:cs typeface="Halant"/>
                <a:sym typeface="Halant"/>
              </a:rPr>
              <a:t>Poem written by James Thomson, became unofficial anthem of Great Britain, 1740</a:t>
            </a:r>
            <a:endParaRPr sz="1200">
              <a:solidFill>
                <a:schemeClr val="dk1"/>
              </a:solidFill>
              <a:latin typeface="Halant"/>
              <a:ea typeface="Halant"/>
              <a:cs typeface="Halant"/>
              <a:sym typeface="Halant"/>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Britain first at Heaven's command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Arose from out the azure main;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This was the charter of the land,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guardian angels sang this strain;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Rule Britannia! Britannia, rule the waves: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Britons never will be slaves.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nations not so blest as thee,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Shall in their turns to tyrants fall;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While thou shalt flourish great and free,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dread and envy of them all.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Rule, Britannia! Britannia, rule the waves: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Britons never will be slaves.</a:t>
            </a:r>
            <a:endParaRPr sz="1200">
              <a:solidFill>
                <a:schemeClr val="dk1"/>
              </a:solidFill>
              <a:latin typeface="Inter"/>
              <a:ea typeface="Inter"/>
              <a:cs typeface="Inter"/>
              <a:sym typeface="Inter"/>
            </a:endParaRPr>
          </a:p>
        </p:txBody>
      </p:sp>
      <p:sp>
        <p:nvSpPr>
          <p:cNvPr id="158" name="Google Shape;158;p29"/>
          <p:cNvSpPr txBox="1"/>
          <p:nvPr/>
        </p:nvSpPr>
        <p:spPr>
          <a:xfrm>
            <a:off x="910250" y="4317500"/>
            <a:ext cx="5952000" cy="4195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Document 12- Table Showing Spending on Armaments in Major Countries from 1908-1913. Source: </a:t>
            </a:r>
            <a:r>
              <a:rPr i="1" lang="en" sz="1200">
                <a:solidFill>
                  <a:schemeClr val="dk1"/>
                </a:solidFill>
                <a:latin typeface="Halant"/>
                <a:ea typeface="Halant"/>
                <a:cs typeface="Halant"/>
                <a:sym typeface="Halant"/>
              </a:rPr>
              <a:t>Jacobson’s World Armament Expenditures</a:t>
            </a:r>
            <a:r>
              <a:rPr lang="en" sz="1200">
                <a:solidFill>
                  <a:schemeClr val="dk1"/>
                </a:solidFill>
                <a:latin typeface="Halant"/>
                <a:ea typeface="Halant"/>
                <a:cs typeface="Halant"/>
                <a:sym typeface="Halant"/>
              </a:rPr>
              <a:t>, 1935.</a:t>
            </a:r>
            <a:endParaRPr sz="1200">
              <a:solidFill>
                <a:schemeClr val="dk1"/>
              </a:solidFill>
              <a:latin typeface="Halant"/>
              <a:ea typeface="Halant"/>
              <a:cs typeface="Halant"/>
              <a:sym typeface="Halant"/>
            </a:endParaRPr>
          </a:p>
        </p:txBody>
      </p:sp>
      <p:graphicFrame>
        <p:nvGraphicFramePr>
          <p:cNvPr id="159" name="Google Shape;159;p29"/>
          <p:cNvGraphicFramePr/>
          <p:nvPr/>
        </p:nvGraphicFramePr>
        <p:xfrm>
          <a:off x="1167750" y="5104700"/>
          <a:ext cx="3000000" cy="3000000"/>
        </p:xfrm>
        <a:graphic>
          <a:graphicData uri="http://schemas.openxmlformats.org/drawingml/2006/table">
            <a:tbl>
              <a:tblPr>
                <a:noFill/>
                <a:tableStyleId>{5730FBA7-50F4-4783-A4B7-BDAEC1B31852}</a:tableStyleId>
              </a:tblPr>
              <a:tblGrid>
                <a:gridCol w="772300"/>
                <a:gridCol w="772300"/>
                <a:gridCol w="772300"/>
                <a:gridCol w="772300"/>
                <a:gridCol w="772300"/>
                <a:gridCol w="772300"/>
                <a:gridCol w="772300"/>
              </a:tblGrid>
              <a:tr h="381000">
                <a:tc>
                  <a:txBody>
                    <a:bodyPr/>
                    <a:lstStyle/>
                    <a:p>
                      <a:pPr indent="0" lvl="0" marL="0" rtl="0" algn="l">
                        <a:spcBef>
                          <a:spcPts val="0"/>
                        </a:spcBef>
                        <a:spcAft>
                          <a:spcPts val="0"/>
                        </a:spcAft>
                        <a:buNone/>
                      </a:pPr>
                      <a:r>
                        <a:rPr lang="en" sz="1000">
                          <a:latin typeface="Inter"/>
                          <a:ea typeface="Inter"/>
                          <a:cs typeface="Inter"/>
                          <a:sym typeface="Inter"/>
                        </a:rPr>
                        <a:t>Nation</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1908</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1909</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1910</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1911</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1912</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1913</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Great Britain</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$286.7m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$306.2m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$330.4m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$345.1m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$349.9m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$374.2m</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Germany</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$286.7m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$306.8m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$301.5m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$303.9m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$331.5m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$463.6m</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France</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$216m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$236.4m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$248m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$277.9m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$307.8m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$363.8m</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Russia</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$291.6m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$315.5m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$324m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$334.5m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$387m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$435m</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Italy</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$87.5m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$115.8m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$124.9m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$133.7m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$158.4m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$142.2m</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United States</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$189.5m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$199m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$227m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$244.6m</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Japan</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$93.7m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$95.7m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$100.2m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$110.7m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$107.7m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$104.6m</a:t>
                      </a:r>
                      <a:endParaRPr sz="10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sp>
        <p:nvSpPr>
          <p:cNvPr id="164" name="Google Shape;164;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Causes of WWI Primary Source Sort</a:t>
            </a:r>
            <a:endParaRPr sz="2000">
              <a:solidFill>
                <a:schemeClr val="dk1"/>
              </a:solidFill>
              <a:latin typeface="Halant"/>
              <a:ea typeface="Halant"/>
              <a:cs typeface="Halant"/>
              <a:sym typeface="Halant"/>
            </a:endParaRPr>
          </a:p>
        </p:txBody>
      </p:sp>
      <p:pic>
        <p:nvPicPr>
          <p:cNvPr id="165" name="Google Shape;165;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6" name="Google Shape;166;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8" name="Google Shape;168;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9" name="Google Shape;169;p30"/>
          <p:cNvSpPr txBox="1"/>
          <p:nvPr/>
        </p:nvSpPr>
        <p:spPr>
          <a:xfrm>
            <a:off x="594300" y="655288"/>
            <a:ext cx="65838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Organize the documents below into different categories that you think were the main causes of WWI.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sz="1200">
              <a:solidFill>
                <a:schemeClr val="dk1"/>
              </a:solidFill>
              <a:latin typeface="Halant"/>
              <a:ea typeface="Halant"/>
              <a:cs typeface="Halant"/>
              <a:sym typeface="Halant"/>
            </a:endParaRPr>
          </a:p>
        </p:txBody>
      </p:sp>
      <p:sp>
        <p:nvSpPr>
          <p:cNvPr id="170" name="Google Shape;170;p30"/>
          <p:cNvSpPr txBox="1"/>
          <p:nvPr/>
        </p:nvSpPr>
        <p:spPr>
          <a:xfrm>
            <a:off x="910250" y="1193300"/>
            <a:ext cx="5952000" cy="3081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Document 13- Global Colonies, 1914</a:t>
            </a:r>
            <a:endParaRPr sz="1200">
              <a:solidFill>
                <a:schemeClr val="dk1"/>
              </a:solidFill>
              <a:latin typeface="Halant"/>
              <a:ea typeface="Halant"/>
              <a:cs typeface="Halant"/>
              <a:sym typeface="Halant"/>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p:txBody>
      </p:sp>
      <p:pic>
        <p:nvPicPr>
          <p:cNvPr id="171" name="Google Shape;171;p30"/>
          <p:cNvPicPr preferRelativeResize="0"/>
          <p:nvPr/>
        </p:nvPicPr>
        <p:blipFill>
          <a:blip r:embed="rId5">
            <a:alphaModFix/>
          </a:blip>
          <a:stretch>
            <a:fillRect/>
          </a:stretch>
        </p:blipFill>
        <p:spPr>
          <a:xfrm>
            <a:off x="1042575" y="1661800"/>
            <a:ext cx="5738844" cy="2367275"/>
          </a:xfrm>
          <a:prstGeom prst="rect">
            <a:avLst/>
          </a:prstGeom>
          <a:noFill/>
          <a:ln>
            <a:noFill/>
          </a:ln>
        </p:spPr>
      </p:pic>
      <p:sp>
        <p:nvSpPr>
          <p:cNvPr id="172" name="Google Shape;172;p30"/>
          <p:cNvSpPr txBox="1"/>
          <p:nvPr/>
        </p:nvSpPr>
        <p:spPr>
          <a:xfrm>
            <a:off x="936000" y="4546100"/>
            <a:ext cx="5952000" cy="4236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Document 14- The Maxim Machine gun, created in 1885, became a key tool for European imperialism in Africa and Asia.</a:t>
            </a:r>
            <a:endParaRPr sz="1200">
              <a:solidFill>
                <a:schemeClr val="dk1"/>
              </a:solidFill>
              <a:latin typeface="Halant"/>
              <a:ea typeface="Halant"/>
              <a:cs typeface="Halant"/>
              <a:sym typeface="Halant"/>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p:txBody>
      </p:sp>
      <p:pic>
        <p:nvPicPr>
          <p:cNvPr id="173" name="Google Shape;173;p30"/>
          <p:cNvPicPr preferRelativeResize="0"/>
          <p:nvPr/>
        </p:nvPicPr>
        <p:blipFill>
          <a:blip r:embed="rId6">
            <a:alphaModFix/>
          </a:blip>
          <a:stretch>
            <a:fillRect/>
          </a:stretch>
        </p:blipFill>
        <p:spPr>
          <a:xfrm>
            <a:off x="1517061" y="5272425"/>
            <a:ext cx="4789889" cy="3081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179" name="Google Shape;179;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0" name="Google Shape;180;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2" name="Google Shape;182;p3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3" name="Google Shape;183;p31"/>
          <p:cNvSpPr txBox="1"/>
          <p:nvPr/>
        </p:nvSpPr>
        <p:spPr>
          <a:xfrm>
            <a:off x="453709" y="1921079"/>
            <a:ext cx="18168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184" name="Google Shape;184;p31"/>
          <p:cNvSpPr txBox="1"/>
          <p:nvPr/>
        </p:nvSpPr>
        <p:spPr>
          <a:xfrm>
            <a:off x="5580463" y="3226444"/>
            <a:ext cx="1746300" cy="45504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185" name="Google Shape;185;p31"/>
          <p:cNvSpPr txBox="1"/>
          <p:nvPr/>
        </p:nvSpPr>
        <p:spPr>
          <a:xfrm>
            <a:off x="759504" y="2139032"/>
            <a:ext cx="1205400" cy="16662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 Reason:</a:t>
            </a:r>
            <a:endParaRPr b="1" sz="1500">
              <a:latin typeface="Inter"/>
              <a:ea typeface="Inter"/>
              <a:cs typeface="Inter"/>
              <a:sym typeface="Inter"/>
            </a:endParaRPr>
          </a:p>
        </p:txBody>
      </p:sp>
      <p:sp>
        <p:nvSpPr>
          <p:cNvPr id="186" name="Google Shape;186;p31"/>
          <p:cNvSpPr txBox="1"/>
          <p:nvPr/>
        </p:nvSpPr>
        <p:spPr>
          <a:xfrm>
            <a:off x="4983205" y="13580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a:t>
            </a:r>
            <a:r>
              <a:rPr i="1" lang="en" sz="1200">
                <a:latin typeface="Plus Jakarta Sans"/>
                <a:ea typeface="Plus Jakarta Sans"/>
                <a:cs typeface="Plus Jakarta Sans"/>
                <a:sym typeface="Plus Jakarta Sans"/>
              </a:rPr>
              <a:t>important</a:t>
            </a:r>
            <a:r>
              <a:rPr i="1" lang="en" sz="1200">
                <a:latin typeface="Plus Jakarta Sans"/>
                <a:ea typeface="Plus Jakarta Sans"/>
                <a:cs typeface="Plus Jakarta Sans"/>
                <a:sym typeface="Plus Jakarta Sans"/>
              </a:rPr>
              <a:t> on top). Be sure to explain why you believe the primary cause is the most important.</a:t>
            </a:r>
            <a:endParaRPr i="1" sz="1200">
              <a:latin typeface="Plus Jakarta Sans"/>
              <a:ea typeface="Plus Jakarta Sans"/>
              <a:cs typeface="Plus Jakarta Sans"/>
              <a:sym typeface="Plus Jakarta Sans"/>
            </a:endParaRPr>
          </a:p>
        </p:txBody>
      </p:sp>
      <p:sp>
        <p:nvSpPr>
          <p:cNvPr id="187" name="Google Shape;187;p31"/>
          <p:cNvSpPr/>
          <p:nvPr/>
        </p:nvSpPr>
        <p:spPr>
          <a:xfrm>
            <a:off x="594123" y="8591144"/>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188" name="Google Shape;188;p31"/>
          <p:cNvSpPr txBox="1"/>
          <p:nvPr/>
        </p:nvSpPr>
        <p:spPr>
          <a:xfrm>
            <a:off x="2982092" y="6940843"/>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cxnSp>
        <p:nvCxnSpPr>
          <p:cNvPr id="189" name="Google Shape;189;p31"/>
          <p:cNvCxnSpPr/>
          <p:nvPr/>
        </p:nvCxnSpPr>
        <p:spPr>
          <a:xfrm flipH="1" rot="10800000">
            <a:off x="2457277" y="4251436"/>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190" name="Google Shape;190;p31"/>
          <p:cNvCxnSpPr/>
          <p:nvPr/>
        </p:nvCxnSpPr>
        <p:spPr>
          <a:xfrm flipH="1" rot="10800000">
            <a:off x="2527495" y="6752460"/>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191" name="Google Shape;191;p31"/>
          <p:cNvCxnSpPr>
            <a:stCxn id="192" idx="3"/>
          </p:cNvCxnSpPr>
          <p:nvPr/>
        </p:nvCxnSpPr>
        <p:spPr>
          <a:xfrm>
            <a:off x="4728392" y="2994914"/>
            <a:ext cx="800700" cy="1070100"/>
          </a:xfrm>
          <a:prstGeom prst="straightConnector1">
            <a:avLst/>
          </a:prstGeom>
          <a:noFill/>
          <a:ln cap="flat" cmpd="sng" w="9525">
            <a:solidFill>
              <a:srgbClr val="595959"/>
            </a:solidFill>
            <a:prstDash val="solid"/>
            <a:round/>
            <a:headEnd len="med" w="med" type="none"/>
            <a:tailEnd len="med" w="med" type="triangle"/>
          </a:ln>
        </p:spPr>
      </p:cxnSp>
      <p:cxnSp>
        <p:nvCxnSpPr>
          <p:cNvPr id="193" name="Google Shape;193;p31"/>
          <p:cNvCxnSpPr>
            <a:stCxn id="188" idx="3"/>
          </p:cNvCxnSpPr>
          <p:nvPr/>
        </p:nvCxnSpPr>
        <p:spPr>
          <a:xfrm flipH="1" rot="10800000">
            <a:off x="4728392" y="6816643"/>
            <a:ext cx="785700" cy="1194900"/>
          </a:xfrm>
          <a:prstGeom prst="straightConnector1">
            <a:avLst/>
          </a:prstGeom>
          <a:noFill/>
          <a:ln cap="flat" cmpd="sng" w="9525">
            <a:solidFill>
              <a:srgbClr val="595959"/>
            </a:solidFill>
            <a:prstDash val="solid"/>
            <a:round/>
            <a:headEnd len="med" w="med" type="none"/>
            <a:tailEnd len="med" w="med" type="triangle"/>
          </a:ln>
        </p:spPr>
      </p:cxnSp>
      <p:cxnSp>
        <p:nvCxnSpPr>
          <p:cNvPr id="194" name="Google Shape;194;p31"/>
          <p:cNvCxnSpPr/>
          <p:nvPr/>
        </p:nvCxnSpPr>
        <p:spPr>
          <a:xfrm flipH="1" rot="10800000">
            <a:off x="4834662" y="5575221"/>
            <a:ext cx="424800" cy="3900"/>
          </a:xfrm>
          <a:prstGeom prst="straightConnector1">
            <a:avLst/>
          </a:prstGeom>
          <a:noFill/>
          <a:ln cap="flat" cmpd="sng" w="9525">
            <a:solidFill>
              <a:srgbClr val="595959"/>
            </a:solidFill>
            <a:prstDash val="solid"/>
            <a:round/>
            <a:headEnd len="med" w="med" type="none"/>
            <a:tailEnd len="med" w="med" type="triangle"/>
          </a:ln>
        </p:spPr>
      </p:cxnSp>
      <p:sp>
        <p:nvSpPr>
          <p:cNvPr id="195" name="Google Shape;195;p31"/>
          <p:cNvSpPr txBox="1"/>
          <p:nvPr/>
        </p:nvSpPr>
        <p:spPr>
          <a:xfrm>
            <a:off x="2982092" y="4439795"/>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192" name="Google Shape;192;p31"/>
          <p:cNvSpPr txBox="1"/>
          <p:nvPr/>
        </p:nvSpPr>
        <p:spPr>
          <a:xfrm>
            <a:off x="2982092" y="1924214"/>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196" name="Google Shape;196;p31"/>
          <p:cNvSpPr/>
          <p:nvPr/>
        </p:nvSpPr>
        <p:spPr>
          <a:xfrm>
            <a:off x="3087280" y="3533043"/>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197" name="Google Shape;197;p31"/>
          <p:cNvSpPr/>
          <p:nvPr/>
        </p:nvSpPr>
        <p:spPr>
          <a:xfrm>
            <a:off x="3087280" y="6040283"/>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198" name="Google Shape;198;p31"/>
          <p:cNvSpPr/>
          <p:nvPr/>
        </p:nvSpPr>
        <p:spPr>
          <a:xfrm>
            <a:off x="3102261" y="8547524"/>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199" name="Google Shape;199;p31"/>
          <p:cNvSpPr txBox="1"/>
          <p:nvPr/>
        </p:nvSpPr>
        <p:spPr>
          <a:xfrm>
            <a:off x="2931424" y="1192819"/>
            <a:ext cx="18675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Causes/Reasons:</a:t>
            </a:r>
            <a:endParaRPr b="1" sz="1500">
              <a:latin typeface="Plus Jakarta Sans"/>
              <a:ea typeface="Plus Jakarta Sans"/>
              <a:cs typeface="Plus Jakarta Sans"/>
              <a:sym typeface="Plus Jakarta Sans"/>
            </a:endParaRPr>
          </a:p>
        </p:txBody>
      </p:sp>
      <p:pic>
        <p:nvPicPr>
          <p:cNvPr id="200" name="Google Shape;200;p31"/>
          <p:cNvPicPr preferRelativeResize="0"/>
          <p:nvPr/>
        </p:nvPicPr>
        <p:blipFill>
          <a:blip r:embed="rId5">
            <a:alphaModFix/>
          </a:blip>
          <a:stretch>
            <a:fillRect/>
          </a:stretch>
        </p:blipFill>
        <p:spPr>
          <a:xfrm>
            <a:off x="453701" y="992626"/>
            <a:ext cx="822875" cy="8228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4" name="Shape 204"/>
        <p:cNvGrpSpPr/>
        <p:nvPr/>
      </p:nvGrpSpPr>
      <p:grpSpPr>
        <a:xfrm>
          <a:off x="0" y="0"/>
          <a:ext cx="0" cy="0"/>
          <a:chOff x="0" y="0"/>
          <a:chExt cx="0" cy="0"/>
        </a:xfrm>
      </p:grpSpPr>
      <p:sp>
        <p:nvSpPr>
          <p:cNvPr id="205" name="Google Shape;205;p3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  Exemplar</a:t>
            </a:r>
            <a:endParaRPr sz="2500">
              <a:solidFill>
                <a:schemeClr val="dk1"/>
              </a:solidFill>
              <a:latin typeface="Plus Jakarta Sans"/>
              <a:ea typeface="Plus Jakarta Sans"/>
              <a:cs typeface="Plus Jakarta Sans"/>
              <a:sym typeface="Plus Jakarta Sans"/>
            </a:endParaRPr>
          </a:p>
        </p:txBody>
      </p:sp>
      <p:sp>
        <p:nvSpPr>
          <p:cNvPr id="206" name="Google Shape;206;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7" name="Google Shape;207;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8" name="Google Shape;208;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9" name="Google Shape;209;p3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10" name="Google Shape;210;p32"/>
          <p:cNvSpPr txBox="1"/>
          <p:nvPr/>
        </p:nvSpPr>
        <p:spPr>
          <a:xfrm>
            <a:off x="453709" y="1921079"/>
            <a:ext cx="18168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 </a:t>
            </a:r>
            <a:r>
              <a:rPr b="1" lang="en" sz="1200">
                <a:solidFill>
                  <a:srgbClr val="E95C3D"/>
                </a:solidFill>
                <a:latin typeface="Inter"/>
                <a:ea typeface="Inter"/>
                <a:cs typeface="Inter"/>
                <a:sym typeface="Inter"/>
              </a:rPr>
              <a:t>War was glorified in countries around the world, and nations were building up their militaries. New technologies such as the machine gun changed warfare as well and was being produced at a quicker rate.</a:t>
            </a:r>
            <a:endParaRPr b="1" sz="1200">
              <a:solidFill>
                <a:srgbClr val="E95C3D"/>
              </a:solidFill>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211" name="Google Shape;211;p32"/>
          <p:cNvSpPr txBox="1"/>
          <p:nvPr/>
        </p:nvSpPr>
        <p:spPr>
          <a:xfrm>
            <a:off x="5580463" y="3226444"/>
            <a:ext cx="1746300" cy="45504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solidFill>
                  <a:srgbClr val="E95C3D"/>
                </a:solidFill>
                <a:latin typeface="Inter"/>
                <a:ea typeface="Inter"/>
                <a:cs typeface="Inter"/>
                <a:sym typeface="Inter"/>
              </a:rPr>
              <a:t>Start of WWI</a:t>
            </a:r>
            <a:endParaRPr b="1" sz="1600">
              <a:solidFill>
                <a:srgbClr val="E95C3D"/>
              </a:solidFill>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212" name="Google Shape;212;p32"/>
          <p:cNvSpPr txBox="1"/>
          <p:nvPr/>
        </p:nvSpPr>
        <p:spPr>
          <a:xfrm>
            <a:off x="759504" y="2139032"/>
            <a:ext cx="1205400" cy="16662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 Reason:</a:t>
            </a:r>
            <a:endParaRPr b="1" sz="1500">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Militarism</a:t>
            </a:r>
            <a:endParaRPr b="1" sz="1200">
              <a:solidFill>
                <a:srgbClr val="E95C3D"/>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*Note that the rankings of these will vary</a:t>
            </a:r>
            <a:endParaRPr b="1" sz="1200">
              <a:solidFill>
                <a:srgbClr val="E95C3D"/>
              </a:solidFill>
              <a:latin typeface="Inter"/>
              <a:ea typeface="Inter"/>
              <a:cs typeface="Inter"/>
              <a:sym typeface="Inter"/>
            </a:endParaRPr>
          </a:p>
        </p:txBody>
      </p:sp>
      <p:sp>
        <p:nvSpPr>
          <p:cNvPr id="213" name="Google Shape;213;p32"/>
          <p:cNvSpPr txBox="1"/>
          <p:nvPr/>
        </p:nvSpPr>
        <p:spPr>
          <a:xfrm>
            <a:off x="4983205" y="13580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a:t>
            </a:r>
            <a:r>
              <a:rPr i="1" lang="en" sz="1200">
                <a:latin typeface="Plus Jakarta Sans"/>
                <a:ea typeface="Plus Jakarta Sans"/>
                <a:cs typeface="Plus Jakarta Sans"/>
                <a:sym typeface="Plus Jakarta Sans"/>
              </a:rPr>
              <a:t>important</a:t>
            </a:r>
            <a:r>
              <a:rPr i="1" lang="en" sz="1200">
                <a:latin typeface="Plus Jakarta Sans"/>
                <a:ea typeface="Plus Jakarta Sans"/>
                <a:cs typeface="Plus Jakarta Sans"/>
                <a:sym typeface="Plus Jakarta Sans"/>
              </a:rPr>
              <a:t> on top). Be sure to explain why you believe the primary cause is the most important.</a:t>
            </a:r>
            <a:endParaRPr i="1" sz="1200">
              <a:latin typeface="Plus Jakarta Sans"/>
              <a:ea typeface="Plus Jakarta Sans"/>
              <a:cs typeface="Plus Jakarta Sans"/>
              <a:sym typeface="Plus Jakarta Sans"/>
            </a:endParaRPr>
          </a:p>
        </p:txBody>
      </p:sp>
      <p:sp>
        <p:nvSpPr>
          <p:cNvPr id="214" name="Google Shape;214;p32"/>
          <p:cNvSpPr/>
          <p:nvPr/>
        </p:nvSpPr>
        <p:spPr>
          <a:xfrm>
            <a:off x="594123" y="8591144"/>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r>
              <a:rPr b="1" lang="en" sz="1200">
                <a:solidFill>
                  <a:srgbClr val="E95C3D"/>
                </a:solidFill>
                <a:latin typeface="Inter"/>
                <a:ea typeface="Inter"/>
                <a:cs typeface="Inter"/>
                <a:sym typeface="Inter"/>
              </a:rPr>
              <a:t>5, 6, 9, 12, 14</a:t>
            </a:r>
            <a:r>
              <a:rPr lang="en" sz="1200">
                <a:latin typeface="Inter"/>
                <a:ea typeface="Inter"/>
                <a:cs typeface="Inter"/>
                <a:sym typeface="Inter"/>
              </a:rPr>
              <a:t> </a:t>
            </a:r>
            <a:endParaRPr sz="1200">
              <a:latin typeface="Inter"/>
              <a:ea typeface="Inter"/>
              <a:cs typeface="Inter"/>
              <a:sym typeface="Inter"/>
            </a:endParaRPr>
          </a:p>
        </p:txBody>
      </p:sp>
      <p:sp>
        <p:nvSpPr>
          <p:cNvPr id="215" name="Google Shape;215;p32"/>
          <p:cNvSpPr txBox="1"/>
          <p:nvPr/>
        </p:nvSpPr>
        <p:spPr>
          <a:xfrm>
            <a:off x="2982092" y="6940843"/>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900">
                <a:solidFill>
                  <a:srgbClr val="E95C3D"/>
                </a:solidFill>
              </a:rPr>
              <a:t>Nationalism- States developed a sense of nationalism, which encouraged people to fight “for their country.” This was also tied to the concept of self-determination, best exemplified by Serbia’s desire for their own independent state.</a:t>
            </a:r>
            <a:endParaRPr b="1" sz="900">
              <a:solidFill>
                <a:srgbClr val="E95C3D"/>
              </a:solidFill>
            </a:endParaRPr>
          </a:p>
        </p:txBody>
      </p:sp>
      <p:cxnSp>
        <p:nvCxnSpPr>
          <p:cNvPr id="216" name="Google Shape;216;p32"/>
          <p:cNvCxnSpPr/>
          <p:nvPr/>
        </p:nvCxnSpPr>
        <p:spPr>
          <a:xfrm flipH="1" rot="10800000">
            <a:off x="2457277" y="4251436"/>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217" name="Google Shape;217;p32"/>
          <p:cNvCxnSpPr/>
          <p:nvPr/>
        </p:nvCxnSpPr>
        <p:spPr>
          <a:xfrm flipH="1" rot="10800000">
            <a:off x="2527495" y="6752460"/>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218" name="Google Shape;218;p32"/>
          <p:cNvCxnSpPr>
            <a:stCxn id="219" idx="3"/>
          </p:cNvCxnSpPr>
          <p:nvPr/>
        </p:nvCxnSpPr>
        <p:spPr>
          <a:xfrm>
            <a:off x="4728392" y="2994914"/>
            <a:ext cx="800700" cy="1070100"/>
          </a:xfrm>
          <a:prstGeom prst="straightConnector1">
            <a:avLst/>
          </a:prstGeom>
          <a:noFill/>
          <a:ln cap="flat" cmpd="sng" w="9525">
            <a:solidFill>
              <a:srgbClr val="595959"/>
            </a:solidFill>
            <a:prstDash val="solid"/>
            <a:round/>
            <a:headEnd len="med" w="med" type="none"/>
            <a:tailEnd len="med" w="med" type="triangle"/>
          </a:ln>
        </p:spPr>
      </p:cxnSp>
      <p:cxnSp>
        <p:nvCxnSpPr>
          <p:cNvPr id="220" name="Google Shape;220;p32"/>
          <p:cNvCxnSpPr>
            <a:stCxn id="215" idx="3"/>
          </p:cNvCxnSpPr>
          <p:nvPr/>
        </p:nvCxnSpPr>
        <p:spPr>
          <a:xfrm flipH="1" rot="10800000">
            <a:off x="4728392" y="6816643"/>
            <a:ext cx="785700" cy="1194900"/>
          </a:xfrm>
          <a:prstGeom prst="straightConnector1">
            <a:avLst/>
          </a:prstGeom>
          <a:noFill/>
          <a:ln cap="flat" cmpd="sng" w="9525">
            <a:solidFill>
              <a:srgbClr val="595959"/>
            </a:solidFill>
            <a:prstDash val="solid"/>
            <a:round/>
            <a:headEnd len="med" w="med" type="none"/>
            <a:tailEnd len="med" w="med" type="triangle"/>
          </a:ln>
        </p:spPr>
      </p:cxnSp>
      <p:cxnSp>
        <p:nvCxnSpPr>
          <p:cNvPr id="221" name="Google Shape;221;p32"/>
          <p:cNvCxnSpPr/>
          <p:nvPr/>
        </p:nvCxnSpPr>
        <p:spPr>
          <a:xfrm flipH="1" rot="10800000">
            <a:off x="4834662" y="5575221"/>
            <a:ext cx="424800" cy="3900"/>
          </a:xfrm>
          <a:prstGeom prst="straightConnector1">
            <a:avLst/>
          </a:prstGeom>
          <a:noFill/>
          <a:ln cap="flat" cmpd="sng" w="9525">
            <a:solidFill>
              <a:srgbClr val="595959"/>
            </a:solidFill>
            <a:prstDash val="solid"/>
            <a:round/>
            <a:headEnd len="med" w="med" type="none"/>
            <a:tailEnd len="med" w="med" type="triangle"/>
          </a:ln>
        </p:spPr>
      </p:cxnSp>
      <p:sp>
        <p:nvSpPr>
          <p:cNvPr id="222" name="Google Shape;222;p32"/>
          <p:cNvSpPr txBox="1"/>
          <p:nvPr/>
        </p:nvSpPr>
        <p:spPr>
          <a:xfrm>
            <a:off x="2982092" y="4439795"/>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000">
                <a:solidFill>
                  <a:srgbClr val="E95C3D"/>
                </a:solidFill>
              </a:rPr>
              <a:t>Imperialism- States wanted more power by expanding and preserving their empires overseas. This tied directly into militarism and new techs like the Maxim gun, as well as the creation of alliances.</a:t>
            </a:r>
            <a:endParaRPr b="1" sz="1000">
              <a:solidFill>
                <a:srgbClr val="E95C3D"/>
              </a:solidFill>
            </a:endParaRPr>
          </a:p>
        </p:txBody>
      </p:sp>
      <p:sp>
        <p:nvSpPr>
          <p:cNvPr id="219" name="Google Shape;219;p32"/>
          <p:cNvSpPr txBox="1"/>
          <p:nvPr/>
        </p:nvSpPr>
        <p:spPr>
          <a:xfrm>
            <a:off x="2982092" y="1924214"/>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rgbClr val="E95C3D"/>
                </a:solidFill>
              </a:rPr>
              <a:t>Alliances- Countries created alliances that they had to uphold when war began.</a:t>
            </a:r>
            <a:endParaRPr b="1" sz="1200">
              <a:solidFill>
                <a:srgbClr val="E95C3D"/>
              </a:solidFill>
            </a:endParaRPr>
          </a:p>
        </p:txBody>
      </p:sp>
      <p:sp>
        <p:nvSpPr>
          <p:cNvPr id="223" name="Google Shape;223;p32"/>
          <p:cNvSpPr/>
          <p:nvPr/>
        </p:nvSpPr>
        <p:spPr>
          <a:xfrm>
            <a:off x="3087280" y="3533043"/>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r>
              <a:rPr b="1" lang="en" sz="1200">
                <a:solidFill>
                  <a:srgbClr val="E95C3D"/>
                </a:solidFill>
                <a:latin typeface="Inter"/>
                <a:ea typeface="Inter"/>
                <a:cs typeface="Inter"/>
                <a:sym typeface="Inter"/>
              </a:rPr>
              <a:t>1, 2, 3</a:t>
            </a:r>
            <a:endParaRPr b="1" sz="1200">
              <a:solidFill>
                <a:srgbClr val="E95C3D"/>
              </a:solidFill>
              <a:latin typeface="Inter"/>
              <a:ea typeface="Inter"/>
              <a:cs typeface="Inter"/>
              <a:sym typeface="Inter"/>
            </a:endParaRPr>
          </a:p>
        </p:txBody>
      </p:sp>
      <p:sp>
        <p:nvSpPr>
          <p:cNvPr id="224" name="Google Shape;224;p32"/>
          <p:cNvSpPr/>
          <p:nvPr/>
        </p:nvSpPr>
        <p:spPr>
          <a:xfrm>
            <a:off x="3087280" y="6040283"/>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r>
              <a:rPr b="1" lang="en" sz="1200">
                <a:solidFill>
                  <a:srgbClr val="E95C3D"/>
                </a:solidFill>
                <a:latin typeface="Inter"/>
                <a:ea typeface="Inter"/>
                <a:cs typeface="Inter"/>
                <a:sym typeface="Inter"/>
              </a:rPr>
              <a:t>13</a:t>
            </a:r>
            <a:endParaRPr b="1" sz="1200">
              <a:solidFill>
                <a:srgbClr val="E95C3D"/>
              </a:solidFill>
              <a:latin typeface="Inter"/>
              <a:ea typeface="Inter"/>
              <a:cs typeface="Inter"/>
              <a:sym typeface="Inter"/>
            </a:endParaRPr>
          </a:p>
        </p:txBody>
      </p:sp>
      <p:sp>
        <p:nvSpPr>
          <p:cNvPr id="225" name="Google Shape;225;p32"/>
          <p:cNvSpPr/>
          <p:nvPr/>
        </p:nvSpPr>
        <p:spPr>
          <a:xfrm>
            <a:off x="3102261" y="8547524"/>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r>
              <a:rPr b="1" lang="en" sz="1200">
                <a:solidFill>
                  <a:srgbClr val="E95C3D"/>
                </a:solidFill>
                <a:latin typeface="Inter"/>
                <a:ea typeface="Inter"/>
                <a:cs typeface="Inter"/>
                <a:sym typeface="Inter"/>
              </a:rPr>
              <a:t>7, 8, 10, 11</a:t>
            </a:r>
            <a:endParaRPr b="1" sz="1200">
              <a:solidFill>
                <a:srgbClr val="E95C3D"/>
              </a:solidFill>
              <a:latin typeface="Inter"/>
              <a:ea typeface="Inter"/>
              <a:cs typeface="Inter"/>
              <a:sym typeface="Inter"/>
            </a:endParaRPr>
          </a:p>
        </p:txBody>
      </p:sp>
      <p:sp>
        <p:nvSpPr>
          <p:cNvPr id="226" name="Google Shape;226;p32"/>
          <p:cNvSpPr txBox="1"/>
          <p:nvPr/>
        </p:nvSpPr>
        <p:spPr>
          <a:xfrm>
            <a:off x="2931424" y="1192819"/>
            <a:ext cx="18675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Causes/Reasons:</a:t>
            </a:r>
            <a:endParaRPr b="1" sz="1500">
              <a:latin typeface="Plus Jakarta Sans"/>
              <a:ea typeface="Plus Jakarta Sans"/>
              <a:cs typeface="Plus Jakarta Sans"/>
              <a:sym typeface="Plus Jakarta Sans"/>
            </a:endParaRPr>
          </a:p>
        </p:txBody>
      </p:sp>
      <p:pic>
        <p:nvPicPr>
          <p:cNvPr id="227" name="Google Shape;227;p32"/>
          <p:cNvPicPr preferRelativeResize="0"/>
          <p:nvPr/>
        </p:nvPicPr>
        <p:blipFill>
          <a:blip r:embed="rId5">
            <a:alphaModFix/>
          </a:blip>
          <a:stretch>
            <a:fillRect/>
          </a:stretch>
        </p:blipFill>
        <p:spPr>
          <a:xfrm>
            <a:off x="453701" y="992626"/>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